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62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134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64697-4FB7-4008-8626-9EDD20354B22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AC99F-BA9B-4550-910E-CF51B419AB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80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Did they need to be integers?  Did they have to be different?  They</a:t>
            </a:r>
            <a:r>
              <a:rPr lang="en-GB" baseline="0" dirty="0"/>
              <a:t> had to be non-zero and sum </a:t>
            </a:r>
            <a:r>
              <a:rPr lang="en-GB" baseline="0"/>
              <a:t>to zero.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AC99F-BA9B-4550-910E-CF51B419AB1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897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2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619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7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28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188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82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99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03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03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72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77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673D1-3725-4E32-B737-B85F25725D8E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7FEFD-E347-4363-AB37-9BC867191B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8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Magic Fractions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nRich</a:t>
            </a:r>
            <a:r>
              <a:rPr lang="en-GB" dirty="0"/>
              <a:t> – cannot find </a:t>
            </a:r>
            <a:r>
              <a:rPr lang="en-GB" dirty="0" err="1"/>
              <a:t>url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032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Magic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Comic Sans MS" pitchFamily="66" charset="0"/>
              </a:rPr>
              <a:t>Choose three, different, non-zero integers that sum to zero.</a:t>
            </a:r>
            <a:br>
              <a:rPr lang="en-GB" sz="2400" dirty="0">
                <a:latin typeface="Comic Sans MS" pitchFamily="66" charset="0"/>
              </a:rPr>
            </a:br>
            <a:endParaRPr lang="en-GB" sz="2400" dirty="0">
              <a:latin typeface="Comic Sans MS" pitchFamily="66" charset="0"/>
            </a:endParaRPr>
          </a:p>
          <a:p>
            <a:r>
              <a:rPr lang="en-GB" sz="2400" dirty="0">
                <a:latin typeface="Comic Sans MS" pitchFamily="66" charset="0"/>
              </a:rPr>
              <a:t>Form all the possible ordered pairs you can with these numbers (you should get six)</a:t>
            </a:r>
            <a:br>
              <a:rPr lang="en-GB" sz="2400" dirty="0">
                <a:latin typeface="Comic Sans MS" pitchFamily="66" charset="0"/>
              </a:rPr>
            </a:br>
            <a:endParaRPr lang="en-GB" sz="2400" dirty="0">
              <a:latin typeface="Comic Sans MS" pitchFamily="66" charset="0"/>
            </a:endParaRPr>
          </a:p>
          <a:p>
            <a:r>
              <a:rPr lang="en-GB" sz="2400" dirty="0">
                <a:latin typeface="Comic Sans MS" pitchFamily="66" charset="0"/>
              </a:rPr>
              <a:t>Turn all of these into fractions using the first number as the numerator and the second as the denominator.</a:t>
            </a:r>
            <a:br>
              <a:rPr lang="en-GB" sz="2400" dirty="0">
                <a:latin typeface="Comic Sans MS" pitchFamily="66" charset="0"/>
              </a:rPr>
            </a:br>
            <a:endParaRPr lang="en-GB" sz="2400" dirty="0">
              <a:latin typeface="Comic Sans MS" pitchFamily="66" charset="0"/>
            </a:endParaRPr>
          </a:p>
          <a:p>
            <a:r>
              <a:rPr lang="en-GB" sz="2400" dirty="0">
                <a:latin typeface="Comic Sans MS" pitchFamily="66" charset="0"/>
              </a:rPr>
              <a:t>Sum all of these fractions.</a:t>
            </a:r>
          </a:p>
          <a:p>
            <a:r>
              <a:rPr lang="en-GB" sz="2400" dirty="0">
                <a:latin typeface="Comic Sans MS" pitchFamily="66" charset="0"/>
              </a:rPr>
              <a:t>Find the product of all of these fractions.</a:t>
            </a:r>
          </a:p>
          <a:p>
            <a:r>
              <a:rPr lang="en-GB" sz="2400" dirty="0">
                <a:latin typeface="Comic Sans MS" pitchFamily="66" charset="0"/>
              </a:rPr>
              <a:t>Can you prove any findings you make?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525775" y="1763524"/>
                <a:ext cx="33073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e.g. 	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tx2"/>
                        </a:solidFill>
                        <a:latin typeface="Cambria Math"/>
                      </a:rPr>
                      <m:t>3</m:t>
                    </m:r>
                  </m:oMath>
                </a14:m>
                <a:r>
                  <a:rPr lang="en-GB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,	</a:t>
                </a:r>
                <a14:m>
                  <m:oMath xmlns:m="http://schemas.openxmlformats.org/officeDocument/2006/math">
                    <m:r>
                      <a:rPr lang="en-GB" i="1" dirty="0">
                        <a:solidFill>
                          <a:schemeClr val="tx2"/>
                        </a:solidFill>
                        <a:latin typeface="Cambria Math"/>
                      </a:rPr>
                      <m:t>	5</m:t>
                    </m:r>
                  </m:oMath>
                </a14:m>
                <a:r>
                  <a:rPr lang="en-GB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,	</a:t>
                </a:r>
                <a14:m>
                  <m:oMath xmlns:m="http://schemas.openxmlformats.org/officeDocument/2006/math">
                    <m:r>
                      <a:rPr lang="en-GB" i="1" dirty="0">
                        <a:solidFill>
                          <a:schemeClr val="tx2"/>
                        </a:solidFill>
                        <a:latin typeface="Cambria Math"/>
                      </a:rPr>
                      <m:t>−8</m:t>
                    </m:r>
                  </m:oMath>
                </a14:m>
                <a:endParaRPr lang="en-GB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5775" y="1763524"/>
                <a:ext cx="3307316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1473" t="-6557" b="-26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017623" y="3068960"/>
                <a:ext cx="38154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tx2"/>
                        </a:solidFill>
                        <a:latin typeface="Cambria Math"/>
                      </a:rPr>
                      <m:t>3,5</m:t>
                    </m:r>
                  </m:oMath>
                </a14:m>
                <a:r>
                  <a:rPr lang="en-GB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tx2"/>
                        </a:solidFill>
                        <a:latin typeface="Cambria Math"/>
                      </a:rPr>
                      <m:t>3,−8</m:t>
                    </m:r>
                  </m:oMath>
                </a14:m>
                <a:r>
                  <a:rPr lang="en-GB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tx2"/>
                        </a:solidFill>
                        <a:latin typeface="Cambria Math"/>
                      </a:rPr>
                      <m:t>5,3</m:t>
                    </m:r>
                  </m:oMath>
                </a14:m>
                <a:r>
                  <a:rPr lang="en-GB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tx2"/>
                        </a:solidFill>
                        <a:latin typeface="Cambria Math"/>
                      </a:rPr>
                      <m:t>5,−8</m:t>
                    </m:r>
                  </m:oMath>
                </a14:m>
                <a:r>
                  <a:rPr lang="en-GB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−8,3</m:t>
                    </m:r>
                  </m:oMath>
                </a14:m>
                <a:r>
                  <a:rPr lang="en-GB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−8,5</m:t>
                    </m:r>
                  </m:oMath>
                </a14:m>
                <a:endParaRPr lang="en-GB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7623" y="3068960"/>
                <a:ext cx="381546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658824" y="4538818"/>
                <a:ext cx="3174267" cy="6224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400" b="0" dirty="0">
                    <a:solidFill>
                      <a:schemeClr val="tx2"/>
                    </a:solidFill>
                  </a:rPr>
                  <a:t> 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−8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tx2"/>
                    </a:solidFill>
                  </a:rPr>
                  <a:t> 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tx2"/>
                    </a:solidFill>
                  </a:rPr>
                  <a:t> 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−8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tx2"/>
                    </a:solidFill>
                  </a:rPr>
                  <a:t> 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tx2"/>
                    </a:solidFill>
                  </a:rPr>
                  <a:t> 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8824" y="4538818"/>
                <a:ext cx="3174267" cy="622414"/>
              </a:xfrm>
              <a:prstGeom prst="rect">
                <a:avLst/>
              </a:prstGeom>
              <a:blipFill rotWithShape="1">
                <a:blip r:embed="rId4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360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Magic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47260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Example:</a:t>
                </a:r>
                <a:r>
                  <a:rPr lang="en-GB" dirty="0"/>
                  <a:t>	 	 3	5	-8</a:t>
                </a:r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The pairs are:</a:t>
                </a:r>
                <a:r>
                  <a:rPr lang="en-GB" dirty="0">
                    <a:solidFill>
                      <a:schemeClr val="accent1"/>
                    </a:solidFill>
                  </a:rPr>
                  <a:t>   </a:t>
                </a:r>
                <a:r>
                  <a:rPr lang="en-GB" dirty="0"/>
                  <a:t>3,5   3,-8   5,3   5,-8   -8,3   -8,5</a:t>
                </a:r>
                <a:br>
                  <a:rPr lang="en-GB" dirty="0"/>
                </a:br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The fractions are:</a:t>
                </a:r>
                <a:br>
                  <a:rPr lang="en-GB" dirty="0">
                    <a:solidFill>
                      <a:schemeClr val="accent1"/>
                    </a:solidFill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−8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−8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GB" sz="2600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Sum them:</a:t>
                </a:r>
                <a:r>
                  <a:rPr lang="en-GB" dirty="0">
                    <a:solidFill>
                      <a:schemeClr val="accent1"/>
                    </a:solidFill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−8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−8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=−3</m:t>
                    </m:r>
                  </m:oMath>
                </a14:m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Multiply them:</a:t>
                </a:r>
                <a:r>
                  <a:rPr lang="en-GB" dirty="0">
                    <a:solidFill>
                      <a:schemeClr val="accent1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GB" i="1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−8</m:t>
                        </m:r>
                      </m:den>
                    </m:f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−8</m:t>
                        </m:r>
                      </m:den>
                    </m:f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sz="4800" dirty="0">
                    <a:solidFill>
                      <a:schemeClr val="accent1"/>
                    </a:solidFill>
                    <a:latin typeface="Comic Sans MS" pitchFamily="66" charset="0"/>
                  </a:rPr>
                  <a:t>Why does this happen?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472608"/>
              </a:xfrm>
              <a:blipFill rotWithShape="1">
                <a:blip r:embed="rId2"/>
                <a:stretch>
                  <a:fillRect l="-2667" t="-2341" b="-10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2654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Magic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472608"/>
              </a:xfrm>
            </p:spPr>
            <p:txBody>
              <a:bodyPr>
                <a:normAutofit/>
              </a:bodyPr>
              <a:lstStyle/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Let the numbers be: </a:t>
                </a:r>
                <a:r>
                  <a:rPr lang="en-GB" dirty="0"/>
                  <a:t>	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    </m:t>
                    </m:r>
                    <m:r>
                      <a:rPr lang="en-GB" i="1">
                        <a:latin typeface="Cambria Math"/>
                      </a:rPr>
                      <m:t>𝑏</m:t>
                    </m:r>
                    <m:r>
                      <a:rPr lang="en-GB" b="0" i="1" smtClean="0">
                        <a:latin typeface="Cambria Math"/>
                      </a:rPr>
                      <m:t>    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</m:oMath>
                </a14:m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The pairs are:  </a:t>
                </a:r>
                <a:b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</a:br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		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,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/>
                  <a:t>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𝑎</m:t>
                    </m:r>
                    <m:r>
                      <a:rPr lang="en-GB" i="1">
                        <a:latin typeface="Cambria Math"/>
                      </a:rPr>
                      <m:t>,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</m:oMath>
                </a14:m>
                <a:r>
                  <a:rPr lang="en-GB" dirty="0"/>
                  <a:t>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𝑏</m:t>
                    </m:r>
                    <m:r>
                      <a:rPr lang="en-GB" b="0" i="1" smtClean="0">
                        <a:latin typeface="Cambria Math"/>
                      </a:rPr>
                      <m:t>,</m:t>
                    </m:r>
                    <m:r>
                      <a:rPr lang="en-GB" i="1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    </m:t>
                    </m:r>
                    <m:r>
                      <a:rPr lang="en-GB" i="1">
                        <a:latin typeface="Cambria Math"/>
                      </a:rPr>
                      <m:t>𝑏</m:t>
                    </m:r>
                    <m:r>
                      <a:rPr lang="en-GB" b="0" i="1" smtClean="0">
                        <a:latin typeface="Cambria Math"/>
                      </a:rPr>
                      <m:t>,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  <m:r>
                      <a:rPr lang="en-GB" b="0" i="1" smtClean="0">
                        <a:latin typeface="Cambria Math"/>
                      </a:rPr>
                      <m:t>    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  <m:r>
                      <a:rPr lang="en-GB" b="0" i="1" smtClean="0">
                        <a:latin typeface="Cambria Math"/>
                      </a:rPr>
                      <m:t>,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    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  <m:r>
                      <a:rPr lang="en-GB" i="1">
                        <a:latin typeface="Cambria Math"/>
                      </a:rPr>
                      <m:t>,</m:t>
                    </m:r>
                    <m:r>
                      <a:rPr lang="en-GB" i="1">
                        <a:latin typeface="Cambria Math"/>
                      </a:rPr>
                      <m:t>𝑏</m:t>
                    </m:r>
                  </m:oMath>
                </a14:m>
                <a:br>
                  <a:rPr lang="en-GB" dirty="0"/>
                </a:br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The fractions are:</a:t>
                </a:r>
                <a:b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𝑐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𝑐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GB" sz="2600" b="0" i="1" smtClean="0">
                        <a:latin typeface="Cambria Math"/>
                      </a:rPr>
                      <m:t>    </m:t>
                    </m:r>
                    <m:f>
                      <m:fPr>
                        <m:ctrlPr>
                          <a:rPr lang="en-GB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6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GB" sz="2600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Sum them:   	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Reordering:</a:t>
                </a:r>
                <a:r>
                  <a:rPr lang="en-GB" dirty="0"/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den>
                        </m:f>
                      </m:e>
                    </m:d>
                  </m:oMath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472608"/>
              </a:xfrm>
              <a:blipFill rotWithShape="1">
                <a:blip r:embed="rId2"/>
                <a:stretch>
                  <a:fillRect l="-1630" t="-1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 rot="19990516">
            <a:off x="7448981" y="370450"/>
            <a:ext cx="1664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1"/>
                </a:solidFill>
                <a:latin typeface="Bradley Hand ITC" pitchFamily="66" charset="0"/>
              </a:rPr>
              <a:t>Proof</a:t>
            </a:r>
          </a:p>
        </p:txBody>
      </p:sp>
    </p:spTree>
    <p:extLst>
      <p:ext uri="{BB962C8B-B14F-4D97-AF65-F5344CB8AC3E}">
        <p14:creationId xmlns:p14="http://schemas.microsoft.com/office/powerpoint/2010/main" val="211285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5472608"/>
              </a:xfrm>
            </p:spPr>
            <p:txBody>
              <a:bodyPr>
                <a:normAutofit/>
              </a:bodyPr>
              <a:lstStyle/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Reordering:</a:t>
                </a:r>
                <a:r>
                  <a:rPr lang="en-GB" dirty="0"/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den>
                        </m:f>
                      </m:e>
                    </m:d>
                  </m:oMath>
                </a14:m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Simplifying:</a:t>
                </a:r>
                <a:r>
                  <a:rPr lang="en-GB" dirty="0"/>
                  <a:t> 	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𝑎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GB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𝑏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GB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𝑎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</a:rPr>
                              <m:t>𝑐</m:t>
                            </m:r>
                          </m:den>
                        </m:f>
                      </m:e>
                    </m:d>
                  </m:oMath>
                </a14:m>
                <a:endParaRPr lang="en-GB" dirty="0"/>
              </a:p>
              <a:p>
                <a:pPr lvl="1"/>
                <a:r>
                  <a:rPr lang="en-GB" sz="2600" dirty="0">
                    <a:solidFill>
                      <a:schemeClr val="accent1"/>
                    </a:solidFill>
                    <a:latin typeface="Comic Sans MS" pitchFamily="66" charset="0"/>
                  </a:rPr>
                  <a:t>Remembering that</a:t>
                </a:r>
                <a:r>
                  <a:rPr lang="en-GB" sz="2600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dirty="0"/>
                  <a:t>,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itchFamily="66" charset="0"/>
                  </a:rPr>
                  <a:t>we know that</a:t>
                </a:r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…</a:t>
                </a:r>
                <a:b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</a:b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  <m:r>
                      <a:rPr lang="en-GB" b="0" i="1" smtClean="0">
                        <a:latin typeface="Cambria Math"/>
                      </a:rPr>
                      <m:t>=−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/>
                  <a:t>,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𝑏</m:t>
                    </m:r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𝑐</m:t>
                    </m:r>
                    <m:r>
                      <a:rPr lang="en-GB" i="1">
                        <a:latin typeface="Cambria Math"/>
                      </a:rPr>
                      <m:t>=−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dirty="0"/>
                  <a:t>,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𝑎</m:t>
                    </m:r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i="1">
                        <a:latin typeface="Cambria Math"/>
                      </a:rPr>
                      <m:t>𝑏</m:t>
                    </m:r>
                    <m:r>
                      <a:rPr lang="en-GB" i="1">
                        <a:latin typeface="Cambria Math"/>
                      </a:rPr>
                      <m:t>=−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So, we get:</a:t>
                </a:r>
                <a:r>
                  <a:rPr lang="en-GB" dirty="0"/>
                  <a:t>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den>
                        </m:f>
                      </m:e>
                    </m:d>
                  </m:oMath>
                </a14:m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Simplifying:</a:t>
                </a:r>
                <a:r>
                  <a:rPr lang="en-GB" dirty="0"/>
                  <a:t>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=−3</m:t>
                    </m:r>
                  </m:oMath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5472608"/>
              </a:xfrm>
              <a:blipFill rotWithShape="1">
                <a:blip r:embed="rId2"/>
                <a:stretch>
                  <a:fillRect l="-1630" r="-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 rot="19990516">
            <a:off x="7448981" y="370450"/>
            <a:ext cx="1664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1"/>
                </a:solidFill>
                <a:latin typeface="Bradley Hand ITC" pitchFamily="66" charset="0"/>
              </a:rPr>
              <a:t>Proof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Magic Fractions</a:t>
            </a:r>
          </a:p>
        </p:txBody>
      </p:sp>
    </p:spTree>
    <p:extLst>
      <p:ext uri="{BB962C8B-B14F-4D97-AF65-F5344CB8AC3E}">
        <p14:creationId xmlns:p14="http://schemas.microsoft.com/office/powerpoint/2010/main" val="26646237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24744"/>
                <a:ext cx="8686800" cy="5472608"/>
              </a:xfrm>
            </p:spPr>
            <p:txBody>
              <a:bodyPr>
                <a:normAutofit/>
              </a:bodyPr>
              <a:lstStyle/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Multiply them:</a:t>
                </a:r>
                <a:r>
                  <a:rPr lang="en-GB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den>
                    </m:f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den>
                    </m:f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endParaRPr lang="en-GB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Reordering:</a:t>
                </a:r>
                <a:r>
                  <a:rPr lang="en-GB" dirty="0"/>
                  <a:t>	  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×</m:t>
                        </m:r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</m:oMath>
                </a14:m>
                <a:endParaRPr lang="en-GB" b="0" dirty="0"/>
              </a:p>
              <a:p>
                <a:r>
                  <a:rPr lang="en-GB" dirty="0">
                    <a:solidFill>
                      <a:schemeClr val="accent1"/>
                    </a:solidFill>
                    <a:latin typeface="Comic Sans MS" pitchFamily="66" charset="0"/>
                  </a:rPr>
                  <a:t>Simplifying:</a:t>
                </a:r>
                <a:r>
                  <a:rPr lang="en-GB" dirty="0"/>
                  <a:t> 	  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=1</m:t>
                    </m:r>
                  </m:oMath>
                </a14:m>
                <a:br>
                  <a:rPr lang="en-GB" dirty="0"/>
                </a:br>
                <a:endParaRPr lang="en-GB" dirty="0"/>
              </a:p>
              <a:p>
                <a:endParaRPr lang="en-GB" dirty="0"/>
              </a:p>
              <a:p>
                <a:r>
                  <a:rPr lang="en-GB" sz="4000" dirty="0">
                    <a:solidFill>
                      <a:schemeClr val="accent1"/>
                    </a:solidFill>
                    <a:latin typeface="Comic Sans MS" pitchFamily="66" charset="0"/>
                  </a:rPr>
                  <a:t>Did the numbers we chose need all the restrictions that were imposed on them?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24744"/>
                <a:ext cx="8686800" cy="5472608"/>
              </a:xfrm>
              <a:blipFill rotWithShape="1">
                <a:blip r:embed="rId3"/>
                <a:stretch>
                  <a:fillRect l="-2175" b="-13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 rot="19990516">
            <a:off x="7448981" y="370450"/>
            <a:ext cx="1664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solidFill>
                  <a:schemeClr val="accent1"/>
                </a:solidFill>
                <a:latin typeface="Bradley Hand ITC" pitchFamily="66" charset="0"/>
              </a:rPr>
              <a:t>Proof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Magic Fractions</a:t>
            </a:r>
          </a:p>
        </p:txBody>
      </p:sp>
    </p:spTree>
    <p:extLst>
      <p:ext uri="{BB962C8B-B14F-4D97-AF65-F5344CB8AC3E}">
        <p14:creationId xmlns:p14="http://schemas.microsoft.com/office/powerpoint/2010/main" val="412154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435</Words>
  <Application>Microsoft Office PowerPoint</Application>
  <PresentationFormat>On-screen Show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Bradley Hand ITC</vt:lpstr>
      <vt:lpstr>Calibri</vt:lpstr>
      <vt:lpstr>Cambria Math</vt:lpstr>
      <vt:lpstr>Comic Sans MS</vt:lpstr>
      <vt:lpstr>Office Theme</vt:lpstr>
      <vt:lpstr>Magic Fractions</vt:lpstr>
      <vt:lpstr>Magic Fractions</vt:lpstr>
      <vt:lpstr>Magic Fractions</vt:lpstr>
      <vt:lpstr>Magic Fractions</vt:lpstr>
      <vt:lpstr>Magic Fractions</vt:lpstr>
      <vt:lpstr>Magic Fractions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Magic Fractions</dc:title>
  <dc:creator>John</dc:creator>
  <cp:lastModifiedBy>John Burke</cp:lastModifiedBy>
  <cp:revision>23</cp:revision>
  <dcterms:created xsi:type="dcterms:W3CDTF">2013-05-29T18:51:38Z</dcterms:created>
  <dcterms:modified xsi:type="dcterms:W3CDTF">2020-08-06T13:42:41Z</dcterms:modified>
</cp:coreProperties>
</file>